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4" r:id="rId6"/>
    <p:sldId id="260" r:id="rId7"/>
    <p:sldId id="262" r:id="rId8"/>
    <p:sldId id="261" r:id="rId9"/>
    <p:sldId id="266" r:id="rId10"/>
    <p:sldId id="265" r:id="rId11"/>
    <p:sldId id="263" r:id="rId12"/>
  </p:sldIdLst>
  <p:sldSz cx="14630400" cy="8229600"/>
  <p:notesSz cx="8229600" cy="14630400"/>
  <p:embeddedFontLst>
    <p:embeddedFont>
      <p:font typeface="Montserrat" panose="000005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725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0DAB1-7A51-1A1B-26C8-7E200EC2E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E68EB6-29DB-AAF2-2E37-088BDFF112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967F73-3910-7C72-5D0E-330E10A4A1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9B35DF-8F5F-040A-FD7A-C457928FC2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02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C5ACA-B2A4-1943-D0DF-07DC67D0A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1A67B3-137C-AF66-142D-A6096921C9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3B13A6-D533-2106-247C-514ABA96FC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00E3B-0DF1-3DBA-6AA3-A832CF217B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34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2FCE5-7E97-CE05-1794-79D2C6CA2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D7C215-FF45-D29C-3E22-CC87715243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EB5395-A01B-0272-5E1B-B488B7472F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3EC6D-B542-CBEB-53D8-55FA0CC333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34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71950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Music Generation Model Training and Evaluation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469844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800" b="1" dirty="0">
                <a:solidFill>
                  <a:schemeClr val="bg1"/>
                </a:solidFill>
              </a:rPr>
              <a:t>Introduction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This project aims to explore the capabilities of Transformer-based neural networks for generating music. By processing a large dataset of MIDI files, tokenizing musical events, and training a Transformer model, the project demonstrates how advanced sequence modeling techniques can be applied to create original music compositions.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E34D7-9E64-149F-37DB-287214B54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B4511A2-7BB8-8872-2B59-874B24265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F58A8BE3-4A11-2D3D-3DA4-2118E339EAAC}"/>
              </a:ext>
            </a:extLst>
          </p:cNvPr>
          <p:cNvSpPr/>
          <p:nvPr/>
        </p:nvSpPr>
        <p:spPr>
          <a:xfrm>
            <a:off x="6244709" y="3249216"/>
            <a:ext cx="644009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Generated Music Analysis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256FF946-7986-8BA3-6BC5-DDB5C2CFE994}"/>
              </a:ext>
            </a:extLst>
          </p:cNvPr>
          <p:cNvSpPr/>
          <p:nvPr/>
        </p:nvSpPr>
        <p:spPr>
          <a:xfrm>
            <a:off x="6244709" y="4286845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Perform qualitative and quantitative evaluations of the generated music to assess its creativity and coherence.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830027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442995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5467588"/>
            <a:ext cx="131137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implemented Transformer-based model demonstrated its capability to learn from a dataset of MIDI sequences and generate new music compositions. While the results are promising, there is potential for further improvement through model tuning and expanded datasets.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58377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Dataset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75856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3200" b="1" dirty="0">
                <a:solidFill>
                  <a:schemeClr val="bg1"/>
                </a:solidFill>
              </a:rPr>
              <a:t>Source</a:t>
            </a:r>
            <a:r>
              <a:rPr lang="en-US" sz="320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4" name="Text 2"/>
          <p:cNvSpPr/>
          <p:nvPr/>
        </p:nvSpPr>
        <p:spPr>
          <a:xfrm>
            <a:off x="758309" y="4410789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800" dirty="0">
                <a:solidFill>
                  <a:schemeClr val="bg1"/>
                </a:solidFill>
              </a:rPr>
              <a:t>The dataset consists of MIDI files from the specified directory</a:t>
            </a:r>
          </a:p>
        </p:txBody>
      </p:sp>
      <p:sp>
        <p:nvSpPr>
          <p:cNvPr id="5" name="Text 3"/>
          <p:cNvSpPr/>
          <p:nvPr/>
        </p:nvSpPr>
        <p:spPr>
          <a:xfrm>
            <a:off x="758308" y="574690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Processed Data</a:t>
            </a:r>
            <a:r>
              <a:rPr lang="en-US" sz="2800" dirty="0">
                <a:solidFill>
                  <a:schemeClr val="bg1"/>
                </a:solidFill>
              </a:rPr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Total files processed: </a:t>
            </a:r>
            <a:r>
              <a:rPr lang="en-US" sz="2400" b="1" dirty="0">
                <a:solidFill>
                  <a:schemeClr val="bg1"/>
                </a:solidFill>
              </a:rPr>
              <a:t>50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Sequences prepared: </a:t>
            </a:r>
            <a:r>
              <a:rPr lang="en-US" sz="2400" b="1" dirty="0">
                <a:solidFill>
                  <a:schemeClr val="bg1"/>
                </a:solidFill>
              </a:rPr>
              <a:t>620,734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Vocabulary size: </a:t>
            </a:r>
            <a:r>
              <a:rPr lang="en-US" sz="2400" b="1" dirty="0">
                <a:solidFill>
                  <a:schemeClr val="bg1"/>
                </a:solidFill>
              </a:rPr>
              <a:t>307 unique tokens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4419DD7-8DA5-8EC6-8E71-F3B28AB68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9521" y="3758565"/>
            <a:ext cx="6180111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Preprocessing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MIDI files were parsed to extract musical events, such as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NOTE_ON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NOTE_OFF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pitch, and velocity. These events were converted into tokenized sequences for training.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89499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Model Architecture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2932628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b="1" dirty="0">
                <a:solidFill>
                  <a:schemeClr val="bg1"/>
                </a:solidFill>
              </a:rPr>
              <a:t>Model Architecture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Base Model</a:t>
            </a:r>
            <a:r>
              <a:rPr lang="en-US" dirty="0">
                <a:solidFill>
                  <a:schemeClr val="bg1"/>
                </a:solidFill>
              </a:rPr>
              <a:t>: Transformer architecture.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Key Features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Embedding Size</a:t>
            </a:r>
            <a:r>
              <a:rPr lang="en-US" dirty="0">
                <a:solidFill>
                  <a:schemeClr val="bg1"/>
                </a:solidFill>
              </a:rPr>
              <a:t>: 256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Number of Transformer Layers</a:t>
            </a:r>
            <a:r>
              <a:rPr lang="en-US" dirty="0">
                <a:solidFill>
                  <a:schemeClr val="bg1"/>
                </a:solidFill>
              </a:rPr>
              <a:t>: 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Number of Attention Heads</a:t>
            </a:r>
            <a:r>
              <a:rPr lang="en-US" dirty="0">
                <a:solidFill>
                  <a:schemeClr val="bg1"/>
                </a:solidFill>
              </a:rPr>
              <a:t>: 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Positional Encoding</a:t>
            </a:r>
            <a:r>
              <a:rPr lang="en-US" dirty="0">
                <a:solidFill>
                  <a:schemeClr val="bg1"/>
                </a:solidFill>
              </a:rPr>
              <a:t>: A custom implementation of positional encoding was used to represent the temporal nature of the tokenized music sequences.</a:t>
            </a:r>
          </a:p>
        </p:txBody>
      </p:sp>
      <p:sp>
        <p:nvSpPr>
          <p:cNvPr id="5" name="Text 2"/>
          <p:cNvSpPr/>
          <p:nvPr/>
        </p:nvSpPr>
        <p:spPr>
          <a:xfrm>
            <a:off x="434459" y="5766910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Summary: 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34484" y="6539745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Total Parameters: 15,869,747 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34484" y="6183986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Trainable Parameters: 15,869,747 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34484" y="6956821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Non-trainable Parameters: 0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7232" y="47315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Training Performance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82571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41427" y="2898338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62326" y="282571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Epochs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2326" y="3311843"/>
            <a:ext cx="30014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model was trained for 10 epochs.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680347" y="282571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828223" y="2898338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384363" y="282571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Training Loss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384363" y="3311843"/>
            <a:ext cx="300144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Training loss gradually decreased over the epochs, converging at approximately 5.1330.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58309" y="515897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909638" y="5231606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462326" y="515897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Validation Loss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462326" y="5645110"/>
            <a:ext cx="692336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Validation loss fluctuated slightly but remained consistent around 5.17, suggesting the model generalized reasonably well without severe overfitting.</a:t>
            </a:r>
            <a:endParaRPr lang="en-US" sz="17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09EAAB-7C0B-9AF4-DD82-F562D2BB8108}"/>
              </a:ext>
            </a:extLst>
          </p:cNvPr>
          <p:cNvSpPr txBox="1"/>
          <p:nvPr/>
        </p:nvSpPr>
        <p:spPr>
          <a:xfrm>
            <a:off x="707232" y="1518045"/>
            <a:ext cx="7315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Input-Output Preparation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Input sequences were of length 100 tokens.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Corresponding target sequences were shifted by one token to predict             the next note in the sequence.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4FCDE-A0D1-F14D-1441-FBE00F94F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4828087-AFE5-6E50-C596-8878C14D9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F55A410E-E85C-8696-D250-EF0064D932FD}"/>
              </a:ext>
            </a:extLst>
          </p:cNvPr>
          <p:cNvSpPr/>
          <p:nvPr/>
        </p:nvSpPr>
        <p:spPr>
          <a:xfrm>
            <a:off x="6116889" y="784523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Music Generation</a:t>
            </a:r>
            <a:endParaRPr lang="en-US" sz="4450" dirty="0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3673E962-FEA8-EC13-FD2A-AE5E08035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6889" y="2626036"/>
            <a:ext cx="8347588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Approach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Sequences were generated using a trained model with temperature  scaling, top-k sampling, and exclusion of top predictions for diversity.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music sequences were converted into MIDI format.4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Parameters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Sequence length: 200 notes.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Diversity controls: Exclusion of top predictions (top-N), temperature adjustment, and top-k filtering.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Output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Generated diverse music pieces saved as MIDI files in the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generated_music_diverse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directory.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879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08728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Generated Music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124914"/>
            <a:ext cx="7627382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trained model successfully generated 5 music files, saved as: generated_music/generated_music_1.mid, generated_music/generated_music_2.mid, generated_music/generated_music_3.mid, generated_music/generated_music_4.mid, generated_music/generated_music_5.mid. 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5448895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These files represent the model's capability to generate music sequences based on the learned patterns from the dataset.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23956" y="2125266"/>
            <a:ext cx="644009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CHALLENGES AND OBSERVATION</a:t>
            </a:r>
            <a:endParaRPr lang="en-US" sz="4450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97E16A0-7CED-6012-1F45-DA0FEB2A8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8791" y="3425563"/>
            <a:ext cx="7627382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Validation Loss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slight fluctuations in validation loss suggest overfitting or the need for further hyperparameter tuning.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Output Quality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While the generated pieces show diversity, further fine-tuning of model parameters could enhance the quality and musicality of the compositions.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 Size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Processing only 50 MIDI files may limit the model's ability to generalize, highlighting the need for a larger dataset.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566505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Recommendations and Future Work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316843"/>
            <a:ext cx="3705463" cy="3346252"/>
          </a:xfrm>
          <a:prstGeom prst="roundRect">
            <a:avLst>
              <a:gd name="adj" fmla="val 5827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74884" y="353341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Model Optimization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74884" y="4019550"/>
            <a:ext cx="3272314" cy="242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Experiment with a learning rate scheduler to further reduce fluctuations in validation loss. Use a larger dataset for improved generalization and reduced overfitting.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347" y="3316843"/>
            <a:ext cx="3705463" cy="3346252"/>
          </a:xfrm>
          <a:prstGeom prst="roundRect">
            <a:avLst>
              <a:gd name="adj" fmla="val 5827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896922" y="353341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Evaluation Metrics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96922" y="4019550"/>
            <a:ext cx="327231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Introduce additional metrics such as accuracy or perplexity to better understand model performance.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DE5E1-C8D1-7002-16DC-269347894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E34231E-B5A1-CA79-509B-D4D50D459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DC521ED-3B54-67C7-2015-6B447ABAE1BD}"/>
              </a:ext>
            </a:extLst>
          </p:cNvPr>
          <p:cNvSpPr/>
          <p:nvPr/>
        </p:nvSpPr>
        <p:spPr>
          <a:xfrm>
            <a:off x="758309" y="1566505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Recommendations and Future Work</a:t>
            </a:r>
            <a:endParaRPr lang="en-US" sz="44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722ECF12-19D1-491B-B047-589C5915A386}"/>
              </a:ext>
            </a:extLst>
          </p:cNvPr>
          <p:cNvSpPr/>
          <p:nvPr/>
        </p:nvSpPr>
        <p:spPr>
          <a:xfrm>
            <a:off x="758309" y="3316843"/>
            <a:ext cx="3705463" cy="1721882"/>
          </a:xfrm>
          <a:prstGeom prst="roundRect">
            <a:avLst>
              <a:gd name="adj" fmla="val 5827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91EE2D8B-6022-BA00-83FB-85F3BF1DC5D1}"/>
              </a:ext>
            </a:extLst>
          </p:cNvPr>
          <p:cNvSpPr/>
          <p:nvPr/>
        </p:nvSpPr>
        <p:spPr>
          <a:xfrm>
            <a:off x="974884" y="353341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Larger Dataset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endParaRPr lang="en-US" sz="22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B748E945-992F-C079-B39D-C3CE8E36D57F}"/>
              </a:ext>
            </a:extLst>
          </p:cNvPr>
          <p:cNvSpPr/>
          <p:nvPr/>
        </p:nvSpPr>
        <p:spPr>
          <a:xfrm>
            <a:off x="974884" y="4019550"/>
            <a:ext cx="3272314" cy="242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Incorporate a more extensive collection of MIDI files to improve generalization.</a:t>
            </a:r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D5C5A987-3695-8364-B48E-7E4C097E65F9}"/>
              </a:ext>
            </a:extLst>
          </p:cNvPr>
          <p:cNvSpPr/>
          <p:nvPr/>
        </p:nvSpPr>
        <p:spPr>
          <a:xfrm>
            <a:off x="4680347" y="3316843"/>
            <a:ext cx="3705463" cy="2089547"/>
          </a:xfrm>
          <a:prstGeom prst="roundRect">
            <a:avLst>
              <a:gd name="adj" fmla="val 5827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BA033963-CC91-6DBE-9D52-99C4CE02A6D6}"/>
              </a:ext>
            </a:extLst>
          </p:cNvPr>
          <p:cNvSpPr/>
          <p:nvPr/>
        </p:nvSpPr>
        <p:spPr>
          <a:xfrm>
            <a:off x="4896922" y="353341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Advanced Techniques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endParaRPr lang="en-US" sz="22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F5C5A5D0-C9CF-8A24-C77E-3A3E9E1AB619}"/>
              </a:ext>
            </a:extLst>
          </p:cNvPr>
          <p:cNvSpPr/>
          <p:nvPr/>
        </p:nvSpPr>
        <p:spPr>
          <a:xfrm>
            <a:off x="4896922" y="4019550"/>
            <a:ext cx="327231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Experiment with pre-trained Transformer models or techniques like transfer learning.</a:t>
            </a:r>
          </a:p>
        </p:txBody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28F703C0-D808-330D-CA4B-9B5A0924D26C}"/>
              </a:ext>
            </a:extLst>
          </p:cNvPr>
          <p:cNvSpPr/>
          <p:nvPr/>
        </p:nvSpPr>
        <p:spPr>
          <a:xfrm>
            <a:off x="758308" y="5585579"/>
            <a:ext cx="3705463" cy="1721882"/>
          </a:xfrm>
          <a:prstGeom prst="roundRect">
            <a:avLst>
              <a:gd name="adj" fmla="val 5827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Real-Time Music Playback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Integrate real-time playback functionality to evaluate generated sequences interactively.</a:t>
            </a:r>
          </a:p>
        </p:txBody>
      </p:sp>
      <p:sp>
        <p:nvSpPr>
          <p:cNvPr id="15" name="Shape 4">
            <a:extLst>
              <a:ext uri="{FF2B5EF4-FFF2-40B4-BE49-F238E27FC236}">
                <a16:creationId xmlns:a16="http://schemas.microsoft.com/office/drawing/2014/main" id="{059B44AE-52FD-CAFE-CDC3-EDDE3744D243}"/>
              </a:ext>
            </a:extLst>
          </p:cNvPr>
          <p:cNvSpPr/>
          <p:nvPr/>
        </p:nvSpPr>
        <p:spPr>
          <a:xfrm>
            <a:off x="4680347" y="5565695"/>
            <a:ext cx="3705463" cy="2089547"/>
          </a:xfrm>
          <a:prstGeom prst="roundRect">
            <a:avLst>
              <a:gd name="adj" fmla="val 5827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Fine-Tuning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Explore additional tuning strategies such as learning rate schedules and regularization techniques. </a:t>
            </a:r>
          </a:p>
        </p:txBody>
      </p:sp>
    </p:spTree>
    <p:extLst>
      <p:ext uri="{BB962C8B-B14F-4D97-AF65-F5344CB8AC3E}">
        <p14:creationId xmlns:p14="http://schemas.microsoft.com/office/powerpoint/2010/main" val="2281445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698</Words>
  <Application>Microsoft Office PowerPoint</Application>
  <PresentationFormat>Custom</PresentationFormat>
  <Paragraphs>93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Arial Unicode MS</vt:lpstr>
      <vt:lpstr>Barlow Bold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Mahmoud Ayman</cp:lastModifiedBy>
  <cp:revision>3</cp:revision>
  <dcterms:created xsi:type="dcterms:W3CDTF">2024-12-28T21:33:37Z</dcterms:created>
  <dcterms:modified xsi:type="dcterms:W3CDTF">2024-12-29T11:21:41Z</dcterms:modified>
</cp:coreProperties>
</file>